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028700"/>
            <a:ext cx="7339857" cy="8229600"/>
          </a:xfrm>
          <a:custGeom>
            <a:avLst/>
            <a:gdLst/>
            <a:ahLst/>
            <a:cxnLst/>
            <a:rect r="r" b="b" t="t" l="l"/>
            <a:pathLst>
              <a:path h="8229600" w="7339857">
                <a:moveTo>
                  <a:pt x="0" y="0"/>
                </a:moveTo>
                <a:lnTo>
                  <a:pt x="7339857" y="0"/>
                </a:lnTo>
                <a:lnTo>
                  <a:pt x="7339857" y="8229600"/>
                </a:lnTo>
                <a:lnTo>
                  <a:pt x="0" y="8229600"/>
                </a:lnTo>
                <a:lnTo>
                  <a:pt x="0" y="0"/>
                </a:lnTo>
                <a:close/>
              </a:path>
            </a:pathLst>
          </a:custGeom>
          <a:blipFill>
            <a:blip r:embed="rId2"/>
            <a:stretch>
              <a:fillRect l="-6061" t="0" r="-6061" b="0"/>
            </a:stretch>
          </a:blipFill>
        </p:spPr>
      </p:sp>
      <p:sp>
        <p:nvSpPr>
          <p:cNvPr name="TextBox 3" id="3"/>
          <p:cNvSpPr txBox="true"/>
          <p:nvPr/>
        </p:nvSpPr>
        <p:spPr>
          <a:xfrm rot="0">
            <a:off x="1894299" y="3665540"/>
            <a:ext cx="6296194" cy="3097578"/>
          </a:xfrm>
          <a:prstGeom prst="rect">
            <a:avLst/>
          </a:prstGeom>
        </p:spPr>
        <p:txBody>
          <a:bodyPr anchor="t" rtlCol="false" tIns="0" lIns="0" bIns="0" rIns="0">
            <a:spAutoFit/>
          </a:bodyPr>
          <a:lstStyle/>
          <a:p>
            <a:pPr algn="ctr">
              <a:lnSpc>
                <a:spcPts val="8357"/>
              </a:lnSpc>
              <a:spcBef>
                <a:spcPct val="0"/>
              </a:spcBef>
            </a:pPr>
            <a:r>
              <a:rPr lang="en-US" sz="5969">
                <a:solidFill>
                  <a:srgbClr val="000000"/>
                </a:solidFill>
                <a:latin typeface="Canva Sans Bold"/>
              </a:rPr>
              <a:t>Quecto:</a:t>
            </a:r>
          </a:p>
          <a:p>
            <a:pPr algn="ctr">
              <a:lnSpc>
                <a:spcPts val="8217"/>
              </a:lnSpc>
              <a:spcBef>
                <a:spcPct val="0"/>
              </a:spcBef>
            </a:pPr>
            <a:r>
              <a:rPr lang="en-US" sz="5869">
                <a:solidFill>
                  <a:srgbClr val="000000"/>
                </a:solidFill>
                <a:latin typeface="Canva Sans Bold"/>
              </a:rPr>
              <a:t> Revolutionizing</a:t>
            </a:r>
          </a:p>
          <a:p>
            <a:pPr algn="ctr">
              <a:lnSpc>
                <a:spcPts val="8217"/>
              </a:lnSpc>
              <a:spcBef>
                <a:spcPct val="0"/>
              </a:spcBef>
            </a:pPr>
            <a:r>
              <a:rPr lang="en-US" sz="5869">
                <a:solidFill>
                  <a:srgbClr val="000000"/>
                </a:solidFill>
                <a:latin typeface="Canva Sans Bold"/>
              </a:rPr>
              <a:t> Local Commerce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5179" y="2260956"/>
            <a:ext cx="6544455" cy="2061408"/>
          </a:xfrm>
          <a:custGeom>
            <a:avLst/>
            <a:gdLst/>
            <a:ahLst/>
            <a:cxnLst/>
            <a:rect r="r" b="b" t="t" l="l"/>
            <a:pathLst>
              <a:path h="2061408" w="6544455">
                <a:moveTo>
                  <a:pt x="0" y="0"/>
                </a:moveTo>
                <a:lnTo>
                  <a:pt x="6544455" y="0"/>
                </a:lnTo>
                <a:lnTo>
                  <a:pt x="6544455" y="2061407"/>
                </a:lnTo>
                <a:lnTo>
                  <a:pt x="0" y="2061407"/>
                </a:lnTo>
                <a:lnTo>
                  <a:pt x="0" y="0"/>
                </a:lnTo>
                <a:close/>
              </a:path>
            </a:pathLst>
          </a:custGeom>
          <a:blipFill>
            <a:blip r:embed="rId2"/>
            <a:stretch>
              <a:fillRect l="0" t="-88103" r="0" b="-129371"/>
            </a:stretch>
          </a:blipFill>
        </p:spPr>
      </p:sp>
      <p:sp>
        <p:nvSpPr>
          <p:cNvPr name="Freeform 3" id="3"/>
          <p:cNvSpPr/>
          <p:nvPr/>
        </p:nvSpPr>
        <p:spPr>
          <a:xfrm flipH="false" flipV="false" rot="0">
            <a:off x="8614588" y="4589063"/>
            <a:ext cx="8644712" cy="2850049"/>
          </a:xfrm>
          <a:custGeom>
            <a:avLst/>
            <a:gdLst/>
            <a:ahLst/>
            <a:cxnLst/>
            <a:rect r="r" b="b" t="t" l="l"/>
            <a:pathLst>
              <a:path h="2850049" w="8644712">
                <a:moveTo>
                  <a:pt x="0" y="0"/>
                </a:moveTo>
                <a:lnTo>
                  <a:pt x="8644712" y="0"/>
                </a:lnTo>
                <a:lnTo>
                  <a:pt x="8644712" y="2850049"/>
                </a:lnTo>
                <a:lnTo>
                  <a:pt x="0" y="2850049"/>
                </a:lnTo>
                <a:lnTo>
                  <a:pt x="0" y="0"/>
                </a:lnTo>
                <a:close/>
              </a:path>
            </a:pathLst>
          </a:custGeom>
          <a:blipFill>
            <a:blip r:embed="rId3"/>
            <a:stretch>
              <a:fillRect l="0" t="-111714" r="0" b="-91603"/>
            </a:stretch>
          </a:blipFill>
        </p:spPr>
      </p:sp>
      <p:sp>
        <p:nvSpPr>
          <p:cNvPr name="Freeform 4" id="4"/>
          <p:cNvSpPr/>
          <p:nvPr/>
        </p:nvSpPr>
        <p:spPr>
          <a:xfrm flipH="false" flipV="false" rot="0">
            <a:off x="344997" y="7008367"/>
            <a:ext cx="6716695" cy="2957111"/>
          </a:xfrm>
          <a:custGeom>
            <a:avLst/>
            <a:gdLst/>
            <a:ahLst/>
            <a:cxnLst/>
            <a:rect r="r" b="b" t="t" l="l"/>
            <a:pathLst>
              <a:path h="2957111" w="6716695">
                <a:moveTo>
                  <a:pt x="0" y="0"/>
                </a:moveTo>
                <a:lnTo>
                  <a:pt x="6716695" y="0"/>
                </a:lnTo>
                <a:lnTo>
                  <a:pt x="6716695" y="2957111"/>
                </a:lnTo>
                <a:lnTo>
                  <a:pt x="0" y="2957111"/>
                </a:lnTo>
                <a:lnTo>
                  <a:pt x="0" y="0"/>
                </a:lnTo>
                <a:close/>
              </a:path>
            </a:pathLst>
          </a:custGeom>
          <a:blipFill>
            <a:blip r:embed="rId4"/>
            <a:stretch>
              <a:fillRect l="0" t="-163547" r="-20032" b="-9090"/>
            </a:stretch>
          </a:blipFill>
        </p:spPr>
      </p:sp>
      <p:sp>
        <p:nvSpPr>
          <p:cNvPr name="TextBox 5" id="5"/>
          <p:cNvSpPr txBox="true"/>
          <p:nvPr/>
        </p:nvSpPr>
        <p:spPr>
          <a:xfrm rot="0">
            <a:off x="344997" y="-16185"/>
            <a:ext cx="17288184" cy="2013582"/>
          </a:xfrm>
          <a:prstGeom prst="rect">
            <a:avLst/>
          </a:prstGeom>
        </p:spPr>
        <p:txBody>
          <a:bodyPr anchor="t" rtlCol="false" tIns="0" lIns="0" bIns="0" rIns="0">
            <a:spAutoFit/>
          </a:bodyPr>
          <a:lstStyle/>
          <a:p>
            <a:pPr>
              <a:lnSpc>
                <a:spcPts val="5558"/>
              </a:lnSpc>
              <a:spcBef>
                <a:spcPct val="0"/>
              </a:spcBef>
            </a:pPr>
            <a:r>
              <a:rPr lang="en-US" sz="3970">
                <a:solidFill>
                  <a:srgbClr val="000000"/>
                </a:solidFill>
                <a:latin typeface="Canva Sans Bold"/>
              </a:rPr>
              <a:t>Market Potential</a:t>
            </a:r>
          </a:p>
          <a:p>
            <a:pPr>
              <a:lnSpc>
                <a:spcPts val="3458"/>
              </a:lnSpc>
              <a:spcBef>
                <a:spcPct val="0"/>
              </a:spcBef>
            </a:pPr>
            <a:r>
              <a:rPr lang="en-US" sz="2470">
                <a:solidFill>
                  <a:srgbClr val="000000"/>
                </a:solidFill>
                <a:latin typeface="Canva Sans"/>
              </a:rPr>
              <a:t>Quecto's platform has immense market potential, as it addresses the growing need for convenience and community in urban living. With more and more people living in apartments and relying on mobile apps for daily tasks, Quecto offers a unique solution that connects residents with local shops and services.</a:t>
            </a:r>
          </a:p>
        </p:txBody>
      </p:sp>
      <p:sp>
        <p:nvSpPr>
          <p:cNvPr name="TextBox 6" id="6"/>
          <p:cNvSpPr txBox="true"/>
          <p:nvPr/>
        </p:nvSpPr>
        <p:spPr>
          <a:xfrm rot="0">
            <a:off x="7234814" y="2165706"/>
            <a:ext cx="10398368" cy="2107132"/>
          </a:xfrm>
          <a:prstGeom prst="rect">
            <a:avLst/>
          </a:prstGeom>
        </p:spPr>
        <p:txBody>
          <a:bodyPr anchor="t" rtlCol="false" tIns="0" lIns="0" bIns="0" rIns="0">
            <a:spAutoFit/>
          </a:bodyPr>
          <a:lstStyle/>
          <a:p>
            <a:pPr>
              <a:lnSpc>
                <a:spcPts val="4111"/>
              </a:lnSpc>
            </a:pPr>
            <a:r>
              <a:rPr lang="en-US" sz="2670">
                <a:solidFill>
                  <a:srgbClr val="000000"/>
                </a:solidFill>
                <a:latin typeface="Canva Sans Bold"/>
              </a:rPr>
              <a:t>Growing Urban Population</a:t>
            </a:r>
          </a:p>
          <a:p>
            <a:pPr>
              <a:lnSpc>
                <a:spcPts val="3187"/>
              </a:lnSpc>
            </a:pPr>
            <a:r>
              <a:rPr lang="en-US" sz="2070">
                <a:solidFill>
                  <a:srgbClr val="000000"/>
                </a:solidFill>
                <a:latin typeface="Canva Sans"/>
              </a:rPr>
              <a:t>As the world's population continues to grow and urbanize, more people are living in apartments and relying on mobile apps for daily tasks. Quecto's platform addresses this trend by providing a convenient way for residents to connect with local shops and services.</a:t>
            </a:r>
          </a:p>
        </p:txBody>
      </p:sp>
      <p:sp>
        <p:nvSpPr>
          <p:cNvPr name="TextBox 7" id="7"/>
          <p:cNvSpPr txBox="true"/>
          <p:nvPr/>
        </p:nvSpPr>
        <p:spPr>
          <a:xfrm rot="0">
            <a:off x="345179" y="4758521"/>
            <a:ext cx="7496741" cy="1899404"/>
          </a:xfrm>
          <a:prstGeom prst="rect">
            <a:avLst/>
          </a:prstGeom>
        </p:spPr>
        <p:txBody>
          <a:bodyPr anchor="t" rtlCol="false" tIns="0" lIns="0" bIns="0" rIns="0">
            <a:spAutoFit/>
          </a:bodyPr>
          <a:lstStyle/>
          <a:p>
            <a:pPr>
              <a:lnSpc>
                <a:spcPts val="3779"/>
              </a:lnSpc>
            </a:pPr>
            <a:r>
              <a:rPr lang="en-US" sz="2470">
                <a:solidFill>
                  <a:srgbClr val="000000"/>
                </a:solidFill>
                <a:latin typeface="Canva Sans Bold"/>
              </a:rPr>
              <a:t>Increasing Demand for Convenience</a:t>
            </a:r>
          </a:p>
          <a:p>
            <a:pPr>
              <a:lnSpc>
                <a:spcPts val="2861"/>
              </a:lnSpc>
            </a:pPr>
            <a:r>
              <a:rPr lang="en-US" sz="1870">
                <a:solidFill>
                  <a:srgbClr val="000000"/>
                </a:solidFill>
                <a:latin typeface="Canva Sans"/>
              </a:rPr>
              <a:t>In today's fast-paced world, people are increasingly looking for convenient solutions that save them time and effort. Quecto's platform offers a one-stop-shop for residents to access local shops and services, making their lives easier and more efficient.</a:t>
            </a:r>
          </a:p>
        </p:txBody>
      </p:sp>
      <p:sp>
        <p:nvSpPr>
          <p:cNvPr name="TextBox 8" id="8"/>
          <p:cNvSpPr txBox="true"/>
          <p:nvPr/>
        </p:nvSpPr>
        <p:spPr>
          <a:xfrm rot="0">
            <a:off x="7412124" y="7877262"/>
            <a:ext cx="10221058" cy="1819793"/>
          </a:xfrm>
          <a:prstGeom prst="rect">
            <a:avLst/>
          </a:prstGeom>
        </p:spPr>
        <p:txBody>
          <a:bodyPr anchor="t" rtlCol="false" tIns="0" lIns="0" bIns="0" rIns="0">
            <a:spAutoFit/>
          </a:bodyPr>
          <a:lstStyle/>
          <a:p>
            <a:pPr>
              <a:lnSpc>
                <a:spcPts val="3469"/>
              </a:lnSpc>
              <a:spcBef>
                <a:spcPct val="0"/>
              </a:spcBef>
            </a:pPr>
            <a:r>
              <a:rPr lang="en-US" sz="2478">
                <a:solidFill>
                  <a:srgbClr val="000000"/>
                </a:solidFill>
                <a:latin typeface="Canva Sans Bold"/>
              </a:rPr>
              <a:t>Building Community</a:t>
            </a:r>
          </a:p>
          <a:p>
            <a:pPr>
              <a:lnSpc>
                <a:spcPts val="2798"/>
              </a:lnSpc>
            </a:pPr>
            <a:r>
              <a:rPr lang="en-US" sz="1878">
                <a:solidFill>
                  <a:srgbClr val="000000"/>
                </a:solidFill>
                <a:latin typeface="Canva Sans"/>
              </a:rPr>
              <a:t>Quecto's platform not only provides convenience, but also helps to build community by connecting residents with local shops and services. This creates a sense of belonging and encourages support for local businesses, which is important for the overall health and vitality of urban areas.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95993" y="824081"/>
            <a:ext cx="7359954" cy="8638839"/>
          </a:xfrm>
          <a:custGeom>
            <a:avLst/>
            <a:gdLst/>
            <a:ahLst/>
            <a:cxnLst/>
            <a:rect r="r" b="b" t="t" l="l"/>
            <a:pathLst>
              <a:path h="8638839" w="7359954">
                <a:moveTo>
                  <a:pt x="0" y="0"/>
                </a:moveTo>
                <a:lnTo>
                  <a:pt x="7359954" y="0"/>
                </a:lnTo>
                <a:lnTo>
                  <a:pt x="7359954" y="8638838"/>
                </a:lnTo>
                <a:lnTo>
                  <a:pt x="0" y="8638838"/>
                </a:lnTo>
                <a:lnTo>
                  <a:pt x="0" y="0"/>
                </a:lnTo>
                <a:close/>
              </a:path>
            </a:pathLst>
          </a:custGeom>
          <a:blipFill>
            <a:blip r:embed="rId2"/>
            <a:stretch>
              <a:fillRect l="-4519" t="0" r="-12856" b="0"/>
            </a:stretch>
          </a:blipFill>
        </p:spPr>
      </p:sp>
      <p:sp>
        <p:nvSpPr>
          <p:cNvPr name="TextBox 3" id="3"/>
          <p:cNvSpPr txBox="true"/>
          <p:nvPr/>
        </p:nvSpPr>
        <p:spPr>
          <a:xfrm rot="0">
            <a:off x="574435" y="1265893"/>
            <a:ext cx="9331563" cy="7932607"/>
          </a:xfrm>
          <a:prstGeom prst="rect">
            <a:avLst/>
          </a:prstGeom>
        </p:spPr>
        <p:txBody>
          <a:bodyPr anchor="t" rtlCol="false" tIns="0" lIns="0" bIns="0" rIns="0">
            <a:spAutoFit/>
          </a:bodyPr>
          <a:lstStyle/>
          <a:p>
            <a:pPr>
              <a:lnSpc>
                <a:spcPts val="4687"/>
              </a:lnSpc>
              <a:spcBef>
                <a:spcPct val="0"/>
              </a:spcBef>
            </a:pPr>
          </a:p>
          <a:p>
            <a:pPr>
              <a:lnSpc>
                <a:spcPts val="3639"/>
              </a:lnSpc>
              <a:spcBef>
                <a:spcPct val="0"/>
              </a:spcBef>
            </a:pPr>
            <a:r>
              <a:rPr lang="en-US" sz="2599">
                <a:solidFill>
                  <a:srgbClr val="000000"/>
                </a:solidFill>
                <a:latin typeface="Canva Sans"/>
              </a:rPr>
              <a:t>Quecto has a bright future ahead with several exciting initiatives in the pipeline.</a:t>
            </a:r>
          </a:p>
          <a:p>
            <a:pPr>
              <a:lnSpc>
                <a:spcPts val="3639"/>
              </a:lnSpc>
              <a:spcBef>
                <a:spcPct val="0"/>
              </a:spcBef>
            </a:pPr>
          </a:p>
          <a:p>
            <a:pPr marL="561250" indent="-280625" lvl="1">
              <a:lnSpc>
                <a:spcPts val="3639"/>
              </a:lnSpc>
              <a:buFont typeface="Arial"/>
              <a:buChar char="•"/>
            </a:pPr>
            <a:r>
              <a:rPr lang="en-US" sz="2599">
                <a:solidFill>
                  <a:srgbClr val="000000"/>
                </a:solidFill>
                <a:latin typeface="Canva Sans"/>
              </a:rPr>
              <a:t>Expansion to new cities: Quecto plans to expand to several new cities in the next year, bringing the convenience of local shopping to even more residents.</a:t>
            </a:r>
          </a:p>
          <a:p>
            <a:pPr>
              <a:lnSpc>
                <a:spcPts val="3639"/>
              </a:lnSpc>
            </a:pPr>
          </a:p>
          <a:p>
            <a:pPr marL="561250" indent="-280625" lvl="1">
              <a:lnSpc>
                <a:spcPts val="3639"/>
              </a:lnSpc>
              <a:buFont typeface="Arial"/>
              <a:buChar char="•"/>
            </a:pPr>
            <a:r>
              <a:rPr lang="en-US" sz="2599">
                <a:solidFill>
                  <a:srgbClr val="000000"/>
                </a:solidFill>
                <a:latin typeface="Canva Sans"/>
              </a:rPr>
              <a:t>Introducing Pay Later:  Quecto will soon enable the option of pay later where the customer can order products anytime and pay later at the end of month.</a:t>
            </a:r>
          </a:p>
          <a:p>
            <a:pPr>
              <a:lnSpc>
                <a:spcPts val="3639"/>
              </a:lnSpc>
            </a:pPr>
          </a:p>
          <a:p>
            <a:pPr marL="561250" indent="-280625" lvl="1">
              <a:lnSpc>
                <a:spcPts val="3639"/>
              </a:lnSpc>
              <a:buFont typeface="Arial"/>
              <a:buChar char="•"/>
            </a:pPr>
            <a:r>
              <a:rPr lang="en-US" sz="2599">
                <a:solidFill>
                  <a:srgbClr val="000000"/>
                </a:solidFill>
                <a:latin typeface="Canva Sans"/>
              </a:rPr>
              <a:t>Expanded product offerings: Quecto will soon offer a wider range of products, including fresh produce, meats, and dairy, making it a one-stop-shop for all of residents' grocery needs.</a:t>
            </a:r>
          </a:p>
          <a:p>
            <a:pPr algn="ctr">
              <a:lnSpc>
                <a:spcPts val="3901"/>
              </a:lnSpc>
              <a:spcBef>
                <a:spcPct val="0"/>
              </a:spcBef>
            </a:pPr>
          </a:p>
        </p:txBody>
      </p:sp>
      <p:sp>
        <p:nvSpPr>
          <p:cNvPr name="TextBox 4" id="4"/>
          <p:cNvSpPr txBox="true"/>
          <p:nvPr/>
        </p:nvSpPr>
        <p:spPr>
          <a:xfrm rot="0">
            <a:off x="470962" y="747881"/>
            <a:ext cx="4236839" cy="695959"/>
          </a:xfrm>
          <a:prstGeom prst="rect">
            <a:avLst/>
          </a:prstGeom>
        </p:spPr>
        <p:txBody>
          <a:bodyPr anchor="t" rtlCol="false" tIns="0" lIns="0" bIns="0" rIns="0">
            <a:spAutoFit/>
          </a:bodyPr>
          <a:lstStyle/>
          <a:p>
            <a:pPr algn="ctr">
              <a:lnSpc>
                <a:spcPts val="5740"/>
              </a:lnSpc>
            </a:pPr>
            <a:r>
              <a:rPr lang="en-US" sz="4100">
                <a:solidFill>
                  <a:srgbClr val="000000"/>
                </a:solidFill>
                <a:latin typeface="Canva Sans Bold"/>
              </a:rPr>
              <a:t>Future Roadmap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553958"/>
            <a:ext cx="7179084" cy="7179084"/>
          </a:xfrm>
          <a:custGeom>
            <a:avLst/>
            <a:gdLst/>
            <a:ahLst/>
            <a:cxnLst/>
            <a:rect r="r" b="b" t="t" l="l"/>
            <a:pathLst>
              <a:path h="7179084" w="7179084">
                <a:moveTo>
                  <a:pt x="0" y="0"/>
                </a:moveTo>
                <a:lnTo>
                  <a:pt x="7179084" y="0"/>
                </a:lnTo>
                <a:lnTo>
                  <a:pt x="7179084" y="7179084"/>
                </a:lnTo>
                <a:lnTo>
                  <a:pt x="0" y="7179084"/>
                </a:lnTo>
                <a:lnTo>
                  <a:pt x="0" y="0"/>
                </a:lnTo>
                <a:close/>
              </a:path>
            </a:pathLst>
          </a:custGeom>
          <a:blipFill>
            <a:blip r:embed="rId2"/>
            <a:stretch>
              <a:fillRect l="0" t="0" r="0" b="0"/>
            </a:stretch>
          </a:blipFill>
        </p:spPr>
      </p:sp>
      <p:sp>
        <p:nvSpPr>
          <p:cNvPr name="TextBox 3" id="3"/>
          <p:cNvSpPr txBox="true"/>
          <p:nvPr/>
        </p:nvSpPr>
        <p:spPr>
          <a:xfrm rot="0">
            <a:off x="542612" y="1750609"/>
            <a:ext cx="8279841" cy="6981062"/>
          </a:xfrm>
          <a:prstGeom prst="rect">
            <a:avLst/>
          </a:prstGeom>
        </p:spPr>
        <p:txBody>
          <a:bodyPr anchor="t" rtlCol="false" tIns="0" lIns="0" bIns="0" rIns="0">
            <a:spAutoFit/>
          </a:bodyPr>
          <a:lstStyle/>
          <a:p>
            <a:pPr>
              <a:lnSpc>
                <a:spcPts val="5655"/>
              </a:lnSpc>
            </a:pPr>
          </a:p>
          <a:p>
            <a:pPr>
              <a:lnSpc>
                <a:spcPts val="4155"/>
              </a:lnSpc>
            </a:pPr>
          </a:p>
          <a:p>
            <a:pPr marL="598052" indent="-299026" lvl="1">
              <a:lnSpc>
                <a:spcPts val="4155"/>
              </a:lnSpc>
              <a:buFont typeface="Arial"/>
              <a:buChar char="•"/>
            </a:pPr>
            <a:r>
              <a:rPr lang="en-US" sz="2770">
                <a:solidFill>
                  <a:srgbClr val="000000"/>
                </a:solidFill>
                <a:latin typeface="Canva Sans"/>
              </a:rPr>
              <a:t>Residents in apartments often face challenges in accessing local shops and services due to busy schedules, lack of transportation, and limited knowledge of the neighborhood. </a:t>
            </a:r>
          </a:p>
          <a:p>
            <a:pPr marL="598052" indent="-299026" lvl="1">
              <a:lnSpc>
                <a:spcPts val="4155"/>
              </a:lnSpc>
              <a:buFont typeface="Arial"/>
              <a:buChar char="•"/>
            </a:pPr>
            <a:r>
              <a:rPr lang="en-US" sz="2770">
                <a:solidFill>
                  <a:srgbClr val="000000"/>
                </a:solidFill>
                <a:latin typeface="Canva Sans"/>
              </a:rPr>
              <a:t>Local shops struggle to reach potential customers who may not be aware of their offerings. This disconnect results in missed opportunities for both residents and local businesses.</a:t>
            </a:r>
          </a:p>
          <a:p>
            <a:pPr algn="ctr">
              <a:lnSpc>
                <a:spcPts val="4155"/>
              </a:lnSpc>
            </a:pPr>
          </a:p>
        </p:txBody>
      </p:sp>
      <p:sp>
        <p:nvSpPr>
          <p:cNvPr name="TextBox 4" id="4"/>
          <p:cNvSpPr txBox="true"/>
          <p:nvPr/>
        </p:nvSpPr>
        <p:spPr>
          <a:xfrm rot="0">
            <a:off x="758123" y="1769659"/>
            <a:ext cx="5473898" cy="771525"/>
          </a:xfrm>
          <a:prstGeom prst="rect">
            <a:avLst/>
          </a:prstGeom>
        </p:spPr>
        <p:txBody>
          <a:bodyPr anchor="t" rtlCol="false" tIns="0" lIns="0" bIns="0" rIns="0">
            <a:spAutoFit/>
          </a:bodyPr>
          <a:lstStyle/>
          <a:p>
            <a:pPr algn="ctr">
              <a:lnSpc>
                <a:spcPts val="6300"/>
              </a:lnSpc>
            </a:pPr>
            <a:r>
              <a:rPr lang="en-US" sz="4500">
                <a:solidFill>
                  <a:srgbClr val="000000"/>
                </a:solidFill>
                <a:latin typeface="Canva Sans 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2573" y="2423396"/>
            <a:ext cx="8349686" cy="4966214"/>
          </a:xfrm>
          <a:custGeom>
            <a:avLst/>
            <a:gdLst/>
            <a:ahLst/>
            <a:cxnLst/>
            <a:rect r="r" b="b" t="t" l="l"/>
            <a:pathLst>
              <a:path h="4966214" w="8349686">
                <a:moveTo>
                  <a:pt x="0" y="0"/>
                </a:moveTo>
                <a:lnTo>
                  <a:pt x="8349686" y="0"/>
                </a:lnTo>
                <a:lnTo>
                  <a:pt x="8349686" y="4966214"/>
                </a:lnTo>
                <a:lnTo>
                  <a:pt x="0" y="4966214"/>
                </a:lnTo>
                <a:lnTo>
                  <a:pt x="0" y="0"/>
                </a:lnTo>
                <a:close/>
              </a:path>
            </a:pathLst>
          </a:custGeom>
          <a:blipFill>
            <a:blip r:embed="rId2"/>
            <a:stretch>
              <a:fillRect l="0" t="-28219" r="0" b="-39910"/>
            </a:stretch>
          </a:blipFill>
        </p:spPr>
      </p:sp>
      <p:sp>
        <p:nvSpPr>
          <p:cNvPr name="Freeform 3" id="3"/>
          <p:cNvSpPr/>
          <p:nvPr/>
        </p:nvSpPr>
        <p:spPr>
          <a:xfrm flipH="false" flipV="false" rot="0">
            <a:off x="9144000" y="2423396"/>
            <a:ext cx="8782259" cy="5039816"/>
          </a:xfrm>
          <a:custGeom>
            <a:avLst/>
            <a:gdLst/>
            <a:ahLst/>
            <a:cxnLst/>
            <a:rect r="r" b="b" t="t" l="l"/>
            <a:pathLst>
              <a:path h="5039816" w="8782259">
                <a:moveTo>
                  <a:pt x="0" y="0"/>
                </a:moveTo>
                <a:lnTo>
                  <a:pt x="8782259" y="0"/>
                </a:lnTo>
                <a:lnTo>
                  <a:pt x="8782259" y="5039816"/>
                </a:lnTo>
                <a:lnTo>
                  <a:pt x="0" y="5039816"/>
                </a:lnTo>
                <a:lnTo>
                  <a:pt x="0" y="0"/>
                </a:lnTo>
                <a:close/>
              </a:path>
            </a:pathLst>
          </a:custGeom>
          <a:blipFill>
            <a:blip r:embed="rId3"/>
            <a:stretch>
              <a:fillRect l="-4118" t="-34227" r="0" b="-47207"/>
            </a:stretch>
          </a:blipFill>
        </p:spPr>
      </p:sp>
      <p:sp>
        <p:nvSpPr>
          <p:cNvPr name="TextBox 4" id="4"/>
          <p:cNvSpPr txBox="true"/>
          <p:nvPr/>
        </p:nvSpPr>
        <p:spPr>
          <a:xfrm rot="0">
            <a:off x="432573" y="209445"/>
            <a:ext cx="7149433" cy="819255"/>
          </a:xfrm>
          <a:prstGeom prst="rect">
            <a:avLst/>
          </a:prstGeom>
        </p:spPr>
        <p:txBody>
          <a:bodyPr anchor="t" rtlCol="false" tIns="0" lIns="0" bIns="0" rIns="0">
            <a:spAutoFit/>
          </a:bodyPr>
          <a:lstStyle/>
          <a:p>
            <a:pPr>
              <a:lnSpc>
                <a:spcPts val="6817"/>
              </a:lnSpc>
              <a:spcBef>
                <a:spcPct val="0"/>
              </a:spcBef>
            </a:pPr>
            <a:r>
              <a:rPr lang="en-US" sz="4869">
                <a:solidFill>
                  <a:srgbClr val="000000"/>
                </a:solidFill>
                <a:latin typeface="Canva Sans Bold"/>
              </a:rPr>
              <a:t>The Quecto Solution</a:t>
            </a:r>
          </a:p>
        </p:txBody>
      </p:sp>
      <p:sp>
        <p:nvSpPr>
          <p:cNvPr name="TextBox 5" id="5"/>
          <p:cNvSpPr txBox="true"/>
          <p:nvPr/>
        </p:nvSpPr>
        <p:spPr>
          <a:xfrm rot="0">
            <a:off x="432573" y="1219330"/>
            <a:ext cx="17564519" cy="851703"/>
          </a:xfrm>
          <a:prstGeom prst="rect">
            <a:avLst/>
          </a:prstGeom>
        </p:spPr>
        <p:txBody>
          <a:bodyPr anchor="t" rtlCol="false" tIns="0" lIns="0" bIns="0" rIns="0">
            <a:spAutoFit/>
          </a:bodyPr>
          <a:lstStyle/>
          <a:p>
            <a:pPr>
              <a:lnSpc>
                <a:spcPts val="3455"/>
              </a:lnSpc>
              <a:spcBef>
                <a:spcPct val="0"/>
              </a:spcBef>
            </a:pPr>
            <a:r>
              <a:rPr lang="en-US" sz="2468">
                <a:solidFill>
                  <a:srgbClr val="000000"/>
                </a:solidFill>
                <a:latin typeface="Canva Sans"/>
              </a:rPr>
              <a:t>Quecto is a mobile app that connects residents in apartments with local shops, providing a seamless shopping experience.</a:t>
            </a:r>
          </a:p>
        </p:txBody>
      </p:sp>
      <p:sp>
        <p:nvSpPr>
          <p:cNvPr name="TextBox 6" id="6"/>
          <p:cNvSpPr txBox="true"/>
          <p:nvPr/>
        </p:nvSpPr>
        <p:spPr>
          <a:xfrm rot="0">
            <a:off x="361741" y="7695439"/>
            <a:ext cx="8420519" cy="2406141"/>
          </a:xfrm>
          <a:prstGeom prst="rect">
            <a:avLst/>
          </a:prstGeom>
        </p:spPr>
        <p:txBody>
          <a:bodyPr anchor="t" rtlCol="false" tIns="0" lIns="0" bIns="0" rIns="0">
            <a:spAutoFit/>
          </a:bodyPr>
          <a:lstStyle/>
          <a:p>
            <a:pPr>
              <a:lnSpc>
                <a:spcPts val="3878"/>
              </a:lnSpc>
              <a:spcBef>
                <a:spcPct val="0"/>
              </a:spcBef>
            </a:pPr>
            <a:r>
              <a:rPr lang="en-US" sz="2770">
                <a:solidFill>
                  <a:srgbClr val="000000"/>
                </a:solidFill>
                <a:latin typeface="Canva Sans Bold"/>
              </a:rPr>
              <a:t>Benefits for Resident</a:t>
            </a:r>
            <a:r>
              <a:rPr lang="en-US" sz="2770">
                <a:solidFill>
                  <a:srgbClr val="000000"/>
                </a:solidFill>
                <a:latin typeface="Canva Sans"/>
              </a:rPr>
              <a:t>s</a:t>
            </a:r>
          </a:p>
          <a:p>
            <a:pPr>
              <a:lnSpc>
                <a:spcPts val="3878"/>
              </a:lnSpc>
              <a:spcBef>
                <a:spcPct val="0"/>
              </a:spcBef>
            </a:pPr>
            <a:r>
              <a:rPr lang="en-US" sz="2770">
                <a:solidFill>
                  <a:srgbClr val="000000"/>
                </a:solidFill>
                <a:latin typeface="Canva Sans"/>
              </a:rPr>
              <a:t>Convenient access to local shops from the comfort of their home. Easy and fast delivery of groceries and other essentials with ability to support local businesses</a:t>
            </a:r>
          </a:p>
        </p:txBody>
      </p:sp>
      <p:sp>
        <p:nvSpPr>
          <p:cNvPr name="TextBox 7" id="7"/>
          <p:cNvSpPr txBox="true"/>
          <p:nvPr/>
        </p:nvSpPr>
        <p:spPr>
          <a:xfrm rot="0">
            <a:off x="9144000" y="7685914"/>
            <a:ext cx="8782259" cy="2971748"/>
          </a:xfrm>
          <a:prstGeom prst="rect">
            <a:avLst/>
          </a:prstGeom>
        </p:spPr>
        <p:txBody>
          <a:bodyPr anchor="t" rtlCol="false" tIns="0" lIns="0" bIns="0" rIns="0">
            <a:spAutoFit/>
          </a:bodyPr>
          <a:lstStyle/>
          <a:p>
            <a:pPr>
              <a:lnSpc>
                <a:spcPts val="3933"/>
              </a:lnSpc>
            </a:pPr>
            <a:r>
              <a:rPr lang="en-US" sz="2770">
                <a:solidFill>
                  <a:srgbClr val="000000"/>
                </a:solidFill>
                <a:latin typeface="Canva Sans Bold"/>
              </a:rPr>
              <a:t>Bnaging it themselves</a:t>
            </a:r>
          </a:p>
          <a:p>
            <a:pPr>
              <a:lnSpc>
                <a:spcPts val="3791"/>
              </a:lnSpc>
            </a:pPr>
            <a:r>
              <a:rPr lang="en-US" sz="2670">
                <a:solidFill>
                  <a:srgbClr val="000000"/>
                </a:solidFill>
                <a:latin typeface="Canva Sans"/>
              </a:rPr>
              <a:t>Access to valuable enefits for Local Shops</a:t>
            </a:r>
          </a:p>
          <a:p>
            <a:pPr>
              <a:lnSpc>
                <a:spcPts val="3791"/>
              </a:lnSpc>
            </a:pPr>
            <a:r>
              <a:rPr lang="en-US" sz="2670">
                <a:solidFill>
                  <a:srgbClr val="000000"/>
                </a:solidFill>
                <a:latin typeface="Canva Sans"/>
              </a:rPr>
              <a:t>Increased visibility and customer base</a:t>
            </a:r>
          </a:p>
          <a:p>
            <a:pPr>
              <a:lnSpc>
                <a:spcPts val="3791"/>
              </a:lnSpc>
            </a:pPr>
            <a:r>
              <a:rPr lang="en-US" sz="2670">
                <a:solidFill>
                  <a:srgbClr val="000000"/>
                </a:solidFill>
                <a:latin typeface="Canva Sans"/>
              </a:rPr>
              <a:t>Opportunity to offer delivery services without the hassle of macustomer data and insights</a:t>
            </a:r>
          </a:p>
          <a:p>
            <a:pPr>
              <a:lnSpc>
                <a:spcPts val="478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461" y="1423330"/>
            <a:ext cx="5008640" cy="4486125"/>
          </a:xfrm>
          <a:custGeom>
            <a:avLst/>
            <a:gdLst/>
            <a:ahLst/>
            <a:cxnLst/>
            <a:rect r="r" b="b" t="t" l="l"/>
            <a:pathLst>
              <a:path h="4486125" w="5008640">
                <a:moveTo>
                  <a:pt x="0" y="0"/>
                </a:moveTo>
                <a:lnTo>
                  <a:pt x="5008640" y="0"/>
                </a:lnTo>
                <a:lnTo>
                  <a:pt x="5008640" y="4486125"/>
                </a:lnTo>
                <a:lnTo>
                  <a:pt x="0" y="4486125"/>
                </a:lnTo>
                <a:lnTo>
                  <a:pt x="0" y="0"/>
                </a:lnTo>
                <a:close/>
              </a:path>
            </a:pathLst>
          </a:custGeom>
          <a:blipFill>
            <a:blip r:embed="rId2"/>
            <a:stretch>
              <a:fillRect l="0" t="-5823" r="0" b="-5823"/>
            </a:stretch>
          </a:blipFill>
        </p:spPr>
      </p:sp>
      <p:sp>
        <p:nvSpPr>
          <p:cNvPr name="Freeform 3" id="3"/>
          <p:cNvSpPr/>
          <p:nvPr/>
        </p:nvSpPr>
        <p:spPr>
          <a:xfrm flipH="false" flipV="false" rot="0">
            <a:off x="6659777" y="1423330"/>
            <a:ext cx="4968446" cy="4486125"/>
          </a:xfrm>
          <a:custGeom>
            <a:avLst/>
            <a:gdLst/>
            <a:ahLst/>
            <a:cxnLst/>
            <a:rect r="r" b="b" t="t" l="l"/>
            <a:pathLst>
              <a:path h="4486125" w="4968446">
                <a:moveTo>
                  <a:pt x="0" y="0"/>
                </a:moveTo>
                <a:lnTo>
                  <a:pt x="4968446" y="0"/>
                </a:lnTo>
                <a:lnTo>
                  <a:pt x="4968446" y="4486125"/>
                </a:lnTo>
                <a:lnTo>
                  <a:pt x="0" y="4486125"/>
                </a:lnTo>
                <a:lnTo>
                  <a:pt x="0" y="0"/>
                </a:lnTo>
                <a:close/>
              </a:path>
            </a:pathLst>
          </a:custGeom>
          <a:blipFill>
            <a:blip r:embed="rId3"/>
            <a:stretch>
              <a:fillRect l="0" t="-5375" r="0" b="-5375"/>
            </a:stretch>
          </a:blipFill>
        </p:spPr>
      </p:sp>
      <p:sp>
        <p:nvSpPr>
          <p:cNvPr name="Freeform 4" id="4"/>
          <p:cNvSpPr/>
          <p:nvPr/>
        </p:nvSpPr>
        <p:spPr>
          <a:xfrm flipH="false" flipV="false" rot="0">
            <a:off x="12455278" y="1423330"/>
            <a:ext cx="5247531" cy="4486125"/>
          </a:xfrm>
          <a:custGeom>
            <a:avLst/>
            <a:gdLst/>
            <a:ahLst/>
            <a:cxnLst/>
            <a:rect r="r" b="b" t="t" l="l"/>
            <a:pathLst>
              <a:path h="4486125" w="5247531">
                <a:moveTo>
                  <a:pt x="0" y="0"/>
                </a:moveTo>
                <a:lnTo>
                  <a:pt x="5247531" y="0"/>
                </a:lnTo>
                <a:lnTo>
                  <a:pt x="5247531" y="4486125"/>
                </a:lnTo>
                <a:lnTo>
                  <a:pt x="0" y="4486125"/>
                </a:lnTo>
                <a:lnTo>
                  <a:pt x="0" y="0"/>
                </a:lnTo>
                <a:close/>
              </a:path>
            </a:pathLst>
          </a:custGeom>
          <a:blipFill>
            <a:blip r:embed="rId4"/>
            <a:stretch>
              <a:fillRect l="0" t="-16972" r="0" b="0"/>
            </a:stretch>
          </a:blipFill>
        </p:spPr>
      </p:sp>
      <p:sp>
        <p:nvSpPr>
          <p:cNvPr name="TextBox 5" id="5"/>
          <p:cNvSpPr txBox="true"/>
          <p:nvPr/>
        </p:nvSpPr>
        <p:spPr>
          <a:xfrm rot="0">
            <a:off x="635461" y="209445"/>
            <a:ext cx="3918057" cy="819255"/>
          </a:xfrm>
          <a:prstGeom prst="rect">
            <a:avLst/>
          </a:prstGeom>
        </p:spPr>
        <p:txBody>
          <a:bodyPr anchor="t" rtlCol="false" tIns="0" lIns="0" bIns="0" rIns="0">
            <a:spAutoFit/>
          </a:bodyPr>
          <a:lstStyle/>
          <a:p>
            <a:pPr algn="ctr">
              <a:lnSpc>
                <a:spcPts val="6817"/>
              </a:lnSpc>
              <a:spcBef>
                <a:spcPct val="0"/>
              </a:spcBef>
            </a:pPr>
            <a:r>
              <a:rPr lang="en-US" sz="4869">
                <a:solidFill>
                  <a:srgbClr val="000000"/>
                </a:solidFill>
                <a:latin typeface="Canva Sans Bold"/>
              </a:rPr>
              <a:t>Key Features</a:t>
            </a:r>
          </a:p>
        </p:txBody>
      </p:sp>
      <p:sp>
        <p:nvSpPr>
          <p:cNvPr name="TextBox 6" id="6"/>
          <p:cNvSpPr txBox="true"/>
          <p:nvPr/>
        </p:nvSpPr>
        <p:spPr>
          <a:xfrm rot="0">
            <a:off x="635461" y="6252355"/>
            <a:ext cx="5008640" cy="2824757"/>
          </a:xfrm>
          <a:prstGeom prst="rect">
            <a:avLst/>
          </a:prstGeom>
        </p:spPr>
        <p:txBody>
          <a:bodyPr anchor="t" rtlCol="false" tIns="0" lIns="0" bIns="0" rIns="0">
            <a:spAutoFit/>
          </a:bodyPr>
          <a:lstStyle/>
          <a:p>
            <a:pPr>
              <a:lnSpc>
                <a:spcPts val="3497"/>
              </a:lnSpc>
            </a:pPr>
            <a:r>
              <a:rPr lang="en-US" sz="2498">
                <a:solidFill>
                  <a:srgbClr val="000000"/>
                </a:solidFill>
                <a:latin typeface="Canva Sans Bold"/>
              </a:rPr>
              <a:t>Shop Directory</a:t>
            </a:r>
          </a:p>
          <a:p>
            <a:pPr>
              <a:lnSpc>
                <a:spcPts val="3217"/>
              </a:lnSpc>
            </a:pPr>
            <a:r>
              <a:rPr lang="en-US" sz="2298">
                <a:solidFill>
                  <a:srgbClr val="000000"/>
                </a:solidFill>
                <a:latin typeface="Canva Sans"/>
              </a:rPr>
              <a:t>Quecto's platform connects residents in apartments with local shops through a mobile app. The app features a shop directory that allows users to browse local shops and view their deals.</a:t>
            </a:r>
          </a:p>
        </p:txBody>
      </p:sp>
      <p:sp>
        <p:nvSpPr>
          <p:cNvPr name="TextBox 7" id="7"/>
          <p:cNvSpPr txBox="true"/>
          <p:nvPr/>
        </p:nvSpPr>
        <p:spPr>
          <a:xfrm rot="0">
            <a:off x="6659777" y="6252355"/>
            <a:ext cx="4583955" cy="2574449"/>
          </a:xfrm>
          <a:prstGeom prst="rect">
            <a:avLst/>
          </a:prstGeom>
        </p:spPr>
        <p:txBody>
          <a:bodyPr anchor="t" rtlCol="false" tIns="0" lIns="0" bIns="0" rIns="0">
            <a:spAutoFit/>
          </a:bodyPr>
          <a:lstStyle/>
          <a:p>
            <a:pPr algn="ctr">
              <a:lnSpc>
                <a:spcPts val="3571"/>
              </a:lnSpc>
              <a:spcBef>
                <a:spcPct val="0"/>
              </a:spcBef>
            </a:pPr>
            <a:r>
              <a:rPr lang="en-US" sz="2551">
                <a:solidFill>
                  <a:srgbClr val="000000"/>
                </a:solidFill>
                <a:latin typeface="Canva Sans Bold"/>
              </a:rPr>
              <a:t>Map Feature</a:t>
            </a:r>
          </a:p>
          <a:p>
            <a:pPr>
              <a:lnSpc>
                <a:spcPts val="3431"/>
              </a:lnSpc>
              <a:spcBef>
                <a:spcPct val="0"/>
              </a:spcBef>
            </a:pPr>
            <a:r>
              <a:rPr lang="en-US" sz="2451">
                <a:solidFill>
                  <a:srgbClr val="000000"/>
                </a:solidFill>
                <a:latin typeface="Canva Sans"/>
              </a:rPr>
              <a:t>Quecto's map feature shows nearby shops and their deals, making it easy for residents to discover new places to shop and save money.</a:t>
            </a:r>
          </a:p>
        </p:txBody>
      </p:sp>
      <p:sp>
        <p:nvSpPr>
          <p:cNvPr name="TextBox 8" id="8"/>
          <p:cNvSpPr txBox="true"/>
          <p:nvPr/>
        </p:nvSpPr>
        <p:spPr>
          <a:xfrm rot="0">
            <a:off x="12455278" y="6168395"/>
            <a:ext cx="5247531" cy="2908717"/>
          </a:xfrm>
          <a:prstGeom prst="rect">
            <a:avLst/>
          </a:prstGeom>
        </p:spPr>
        <p:txBody>
          <a:bodyPr anchor="t" rtlCol="false" tIns="0" lIns="0" bIns="0" rIns="0">
            <a:spAutoFit/>
          </a:bodyPr>
          <a:lstStyle/>
          <a:p>
            <a:pPr>
              <a:lnSpc>
                <a:spcPts val="3676"/>
              </a:lnSpc>
              <a:spcBef>
                <a:spcPct val="0"/>
              </a:spcBef>
            </a:pPr>
            <a:r>
              <a:rPr lang="en-US" sz="2625">
                <a:solidFill>
                  <a:srgbClr val="000000"/>
                </a:solidFill>
                <a:latin typeface="Canva Sans Bold"/>
              </a:rPr>
              <a:t>Chat Feature</a:t>
            </a:r>
          </a:p>
          <a:p>
            <a:pPr>
              <a:lnSpc>
                <a:spcPts val="3256"/>
              </a:lnSpc>
              <a:spcBef>
                <a:spcPct val="0"/>
              </a:spcBef>
            </a:pPr>
            <a:r>
              <a:rPr lang="en-US" sz="2325">
                <a:solidFill>
                  <a:srgbClr val="000000"/>
                </a:solidFill>
                <a:latin typeface="Canva Sans"/>
              </a:rPr>
              <a:t>Quecto's chat feature allows residents to communicate with local shops directly through the app, making it easy to ask questions, place orders, and get personalized recommendations.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9653" y="2347778"/>
            <a:ext cx="7902565" cy="4727286"/>
          </a:xfrm>
          <a:custGeom>
            <a:avLst/>
            <a:gdLst/>
            <a:ahLst/>
            <a:cxnLst/>
            <a:rect r="r" b="b" t="t" l="l"/>
            <a:pathLst>
              <a:path h="4727286" w="7902565">
                <a:moveTo>
                  <a:pt x="0" y="0"/>
                </a:moveTo>
                <a:lnTo>
                  <a:pt x="7902566" y="0"/>
                </a:lnTo>
                <a:lnTo>
                  <a:pt x="7902566" y="4727286"/>
                </a:lnTo>
                <a:lnTo>
                  <a:pt x="0" y="4727286"/>
                </a:lnTo>
                <a:lnTo>
                  <a:pt x="0" y="0"/>
                </a:lnTo>
                <a:close/>
              </a:path>
            </a:pathLst>
          </a:custGeom>
          <a:blipFill>
            <a:blip r:embed="rId2"/>
            <a:stretch>
              <a:fillRect l="0" t="-33584" r="0" b="-33584"/>
            </a:stretch>
          </a:blipFill>
        </p:spPr>
      </p:sp>
      <p:sp>
        <p:nvSpPr>
          <p:cNvPr name="Freeform 3" id="3"/>
          <p:cNvSpPr/>
          <p:nvPr/>
        </p:nvSpPr>
        <p:spPr>
          <a:xfrm flipH="false" flipV="false" rot="0">
            <a:off x="8701872" y="2347778"/>
            <a:ext cx="9027981" cy="4646899"/>
          </a:xfrm>
          <a:custGeom>
            <a:avLst/>
            <a:gdLst/>
            <a:ahLst/>
            <a:cxnLst/>
            <a:rect r="r" b="b" t="t" l="l"/>
            <a:pathLst>
              <a:path h="4646899" w="9027981">
                <a:moveTo>
                  <a:pt x="0" y="0"/>
                </a:moveTo>
                <a:lnTo>
                  <a:pt x="9027981" y="0"/>
                </a:lnTo>
                <a:lnTo>
                  <a:pt x="9027981" y="4646899"/>
                </a:lnTo>
                <a:lnTo>
                  <a:pt x="0" y="4646899"/>
                </a:lnTo>
                <a:lnTo>
                  <a:pt x="0" y="0"/>
                </a:lnTo>
                <a:close/>
              </a:path>
            </a:pathLst>
          </a:custGeom>
          <a:blipFill>
            <a:blip r:embed="rId3"/>
            <a:stretch>
              <a:fillRect l="0" t="-9229" r="0" b="-85050"/>
            </a:stretch>
          </a:blipFill>
        </p:spPr>
      </p:sp>
      <p:sp>
        <p:nvSpPr>
          <p:cNvPr name="TextBox 4" id="4"/>
          <p:cNvSpPr txBox="true"/>
          <p:nvPr/>
        </p:nvSpPr>
        <p:spPr>
          <a:xfrm rot="0">
            <a:off x="399653" y="238373"/>
            <a:ext cx="17330200" cy="1923172"/>
          </a:xfrm>
          <a:prstGeom prst="rect">
            <a:avLst/>
          </a:prstGeom>
        </p:spPr>
        <p:txBody>
          <a:bodyPr anchor="t" rtlCol="false" tIns="0" lIns="0" bIns="0" rIns="0">
            <a:spAutoFit/>
          </a:bodyPr>
          <a:lstStyle/>
          <a:p>
            <a:pPr>
              <a:lnSpc>
                <a:spcPts val="7304"/>
              </a:lnSpc>
            </a:pPr>
            <a:r>
              <a:rPr lang="en-US" sz="4869">
                <a:solidFill>
                  <a:srgbClr val="000000"/>
                </a:solidFill>
                <a:latin typeface="Canva Sans Bold"/>
              </a:rPr>
              <a:t>Subscription Model</a:t>
            </a:r>
          </a:p>
          <a:p>
            <a:pPr>
              <a:lnSpc>
                <a:spcPts val="4005"/>
              </a:lnSpc>
            </a:pPr>
            <a:r>
              <a:rPr lang="en-US" sz="2670">
                <a:solidFill>
                  <a:srgbClr val="000000"/>
                </a:solidFill>
                <a:latin typeface="Canva Sans"/>
              </a:rPr>
              <a:t>Quecto offers a subscription model for local shops to join the platform and connect with residents in nearby apartments.</a:t>
            </a:r>
          </a:p>
        </p:txBody>
      </p:sp>
      <p:sp>
        <p:nvSpPr>
          <p:cNvPr name="TextBox 5" id="5"/>
          <p:cNvSpPr txBox="true"/>
          <p:nvPr/>
        </p:nvSpPr>
        <p:spPr>
          <a:xfrm rot="0">
            <a:off x="399653" y="7475114"/>
            <a:ext cx="17330200" cy="2068820"/>
          </a:xfrm>
          <a:prstGeom prst="rect">
            <a:avLst/>
          </a:prstGeom>
        </p:spPr>
        <p:txBody>
          <a:bodyPr anchor="t" rtlCol="false" tIns="0" lIns="0" bIns="0" rIns="0">
            <a:spAutoFit/>
          </a:bodyPr>
          <a:lstStyle/>
          <a:p>
            <a:pPr>
              <a:lnSpc>
                <a:spcPts val="3553"/>
              </a:lnSpc>
            </a:pPr>
            <a:r>
              <a:rPr lang="en-US" sz="2322">
                <a:solidFill>
                  <a:srgbClr val="000000"/>
                </a:solidFill>
                <a:latin typeface="Canva Sans Bold"/>
              </a:rPr>
              <a:t>Encouraging Shopkeepers to Join</a:t>
            </a:r>
          </a:p>
          <a:p>
            <a:pPr>
              <a:lnSpc>
                <a:spcPts val="3247"/>
              </a:lnSpc>
            </a:pPr>
            <a:r>
              <a:rPr lang="en-US" sz="2122">
                <a:solidFill>
                  <a:srgbClr val="000000"/>
                </a:solidFill>
                <a:latin typeface="Canva Sans"/>
              </a:rPr>
              <a:t>Quecto offers a low-cost subscription model for local shops to join the platform and reach a wider audience of nearby residents.</a:t>
            </a:r>
          </a:p>
          <a:p>
            <a:pPr>
              <a:lnSpc>
                <a:spcPts val="3247"/>
              </a:lnSpc>
            </a:pPr>
            <a:r>
              <a:rPr lang="en-US" sz="2122">
                <a:solidFill>
                  <a:srgbClr val="000000"/>
                </a:solidFill>
                <a:latin typeface="Canva Sans"/>
              </a:rPr>
              <a:t>Shopkeepers can create their own online store within the app, making it easier for residents to discover and purchase their products.Quecto also provides marketing support and analytics to help shops grow their business through the platform.By joining Quecto, shops can tap into a new customer base and increase their revenue without the need for expensive marketing campaigns.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11680" y="438591"/>
            <a:ext cx="6716860" cy="9409818"/>
          </a:xfrm>
          <a:custGeom>
            <a:avLst/>
            <a:gdLst/>
            <a:ahLst/>
            <a:cxnLst/>
            <a:rect r="r" b="b" t="t" l="l"/>
            <a:pathLst>
              <a:path h="9409818" w="6716860">
                <a:moveTo>
                  <a:pt x="0" y="0"/>
                </a:moveTo>
                <a:lnTo>
                  <a:pt x="6716860" y="0"/>
                </a:lnTo>
                <a:lnTo>
                  <a:pt x="6716860" y="9409818"/>
                </a:lnTo>
                <a:lnTo>
                  <a:pt x="0" y="9409818"/>
                </a:lnTo>
                <a:lnTo>
                  <a:pt x="0" y="0"/>
                </a:lnTo>
                <a:close/>
              </a:path>
            </a:pathLst>
          </a:custGeom>
          <a:blipFill>
            <a:blip r:embed="rId2"/>
            <a:stretch>
              <a:fillRect l="-20046" t="0" r="-20046" b="0"/>
            </a:stretch>
          </a:blipFill>
        </p:spPr>
      </p:sp>
      <p:sp>
        <p:nvSpPr>
          <p:cNvPr name="TextBox 3" id="3"/>
          <p:cNvSpPr txBox="true"/>
          <p:nvPr/>
        </p:nvSpPr>
        <p:spPr>
          <a:xfrm rot="0">
            <a:off x="562708" y="211730"/>
            <a:ext cx="9887577" cy="9796866"/>
          </a:xfrm>
          <a:prstGeom prst="rect">
            <a:avLst/>
          </a:prstGeom>
        </p:spPr>
        <p:txBody>
          <a:bodyPr anchor="t" rtlCol="false" tIns="0" lIns="0" bIns="0" rIns="0">
            <a:spAutoFit/>
          </a:bodyPr>
          <a:lstStyle/>
          <a:p>
            <a:pPr>
              <a:lnSpc>
                <a:spcPts val="4578"/>
              </a:lnSpc>
              <a:spcBef>
                <a:spcPct val="0"/>
              </a:spcBef>
            </a:pPr>
            <a:r>
              <a:rPr lang="en-US" sz="3270">
                <a:solidFill>
                  <a:srgbClr val="000000"/>
                </a:solidFill>
                <a:latin typeface="Canva Sans Bold"/>
              </a:rPr>
              <a:t>Quickest Delivery with Quecto</a:t>
            </a:r>
          </a:p>
          <a:p>
            <a:pPr>
              <a:lnSpc>
                <a:spcPts val="4578"/>
              </a:lnSpc>
              <a:spcBef>
                <a:spcPct val="0"/>
              </a:spcBef>
            </a:pPr>
          </a:p>
          <a:p>
            <a:pPr marL="641231" indent="-320616" lvl="1">
              <a:lnSpc>
                <a:spcPts val="4158"/>
              </a:lnSpc>
              <a:buFont typeface="Arial"/>
              <a:buChar char="•"/>
            </a:pPr>
            <a:r>
              <a:rPr lang="en-US" sz="2970">
                <a:solidFill>
                  <a:srgbClr val="000000"/>
                </a:solidFill>
                <a:latin typeface="Canva Sans"/>
              </a:rPr>
              <a:t>Our app sets itself apart from other platforms like BlinkIt or Instamart that have fixed delivery charges for all orders, by allowing each shop to determine its own unique delivery fee. </a:t>
            </a:r>
          </a:p>
          <a:p>
            <a:pPr marL="641231" indent="-320616" lvl="1">
              <a:lnSpc>
                <a:spcPts val="4158"/>
              </a:lnSpc>
              <a:buFont typeface="Arial"/>
              <a:buChar char="•"/>
            </a:pPr>
            <a:r>
              <a:rPr lang="en-US" sz="2970">
                <a:solidFill>
                  <a:srgbClr val="000000"/>
                </a:solidFill>
                <a:latin typeface="Canva Sans"/>
              </a:rPr>
              <a:t>The fee is influenced by the competitive market in the area, so shops are incentivized to offer lower delivery charges while also ensuring prompt delivery as reviewed by customers.</a:t>
            </a:r>
          </a:p>
          <a:p>
            <a:pPr marL="641231" indent="-320616" lvl="1">
              <a:lnSpc>
                <a:spcPts val="4158"/>
              </a:lnSpc>
              <a:buFont typeface="Arial"/>
              <a:buChar char="•"/>
            </a:pPr>
            <a:r>
              <a:rPr lang="en-US" sz="2970">
                <a:solidFill>
                  <a:srgbClr val="000000"/>
                </a:solidFill>
                <a:latin typeface="Canva Sans"/>
              </a:rPr>
              <a:t> When delivery charges are competitive, shops strive to provide quick and efficient deliveries, resulting in an ecosystem where businesses continually focus on providing speedy service. </a:t>
            </a:r>
          </a:p>
          <a:p>
            <a:pPr marL="641231" indent="-320616" lvl="1">
              <a:lnSpc>
                <a:spcPts val="4158"/>
              </a:lnSpc>
              <a:buFont typeface="Arial"/>
              <a:buChar char="•"/>
            </a:pPr>
            <a:r>
              <a:rPr lang="en-US" sz="2970">
                <a:solidFill>
                  <a:srgbClr val="000000"/>
                </a:solidFill>
                <a:latin typeface="Canva Sans"/>
              </a:rPr>
              <a:t>As a result, it fosters a highly efficient marketplace where businesses are consistently motivated to deliver swiftly and efficiently.</a:t>
            </a:r>
          </a:p>
          <a:p>
            <a:pPr algn="ctr">
              <a:lnSpc>
                <a:spcPts val="639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39539" y="0"/>
            <a:ext cx="8348461" cy="10287000"/>
          </a:xfrm>
          <a:custGeom>
            <a:avLst/>
            <a:gdLst/>
            <a:ahLst/>
            <a:cxnLst/>
            <a:rect r="r" b="b" t="t" l="l"/>
            <a:pathLst>
              <a:path h="10287000" w="8348461">
                <a:moveTo>
                  <a:pt x="0" y="0"/>
                </a:moveTo>
                <a:lnTo>
                  <a:pt x="8348461" y="0"/>
                </a:lnTo>
                <a:lnTo>
                  <a:pt x="8348461" y="10287000"/>
                </a:lnTo>
                <a:lnTo>
                  <a:pt x="0" y="10287000"/>
                </a:lnTo>
                <a:lnTo>
                  <a:pt x="0" y="0"/>
                </a:lnTo>
                <a:close/>
              </a:path>
            </a:pathLst>
          </a:custGeom>
          <a:blipFill>
            <a:blip r:embed="rId2"/>
            <a:stretch>
              <a:fillRect l="-7767" t="0" r="-15452" b="0"/>
            </a:stretch>
          </a:blipFill>
        </p:spPr>
      </p:sp>
      <p:sp>
        <p:nvSpPr>
          <p:cNvPr name="TextBox 3" id="3"/>
          <p:cNvSpPr txBox="true"/>
          <p:nvPr/>
        </p:nvSpPr>
        <p:spPr>
          <a:xfrm rot="0">
            <a:off x="406102" y="2343055"/>
            <a:ext cx="9183107" cy="7453255"/>
          </a:xfrm>
          <a:prstGeom prst="rect">
            <a:avLst/>
          </a:prstGeom>
        </p:spPr>
        <p:txBody>
          <a:bodyPr anchor="t" rtlCol="false" tIns="0" lIns="0" bIns="0" rIns="0">
            <a:spAutoFit/>
          </a:bodyPr>
          <a:lstStyle/>
          <a:p>
            <a:pPr>
              <a:lnSpc>
                <a:spcPts val="4604"/>
              </a:lnSpc>
            </a:pPr>
            <a:r>
              <a:rPr lang="en-US" sz="2708">
                <a:solidFill>
                  <a:srgbClr val="000000"/>
                </a:solidFill>
                <a:latin typeface="Canva Sans"/>
              </a:rPr>
              <a:t>Quecto's platform is built on cutting-edge technology that seamlessly connects residents in apartments with local shops through a mobile app. Our technology stack includes:</a:t>
            </a:r>
          </a:p>
          <a:p>
            <a:pPr marL="584752" indent="-292376" lvl="1">
              <a:lnSpc>
                <a:spcPts val="4604"/>
              </a:lnSpc>
              <a:buFont typeface="Arial"/>
              <a:buChar char="•"/>
            </a:pPr>
            <a:r>
              <a:rPr lang="en-US" sz="2708">
                <a:solidFill>
                  <a:srgbClr val="000000"/>
                </a:solidFill>
                <a:latin typeface="Canva Sans"/>
              </a:rPr>
              <a:t>React Native / Flutter for cross-platform mobile app development, ensuring a consistent user experience across iOS and Android devices.</a:t>
            </a:r>
          </a:p>
          <a:p>
            <a:pPr marL="584752" indent="-292376" lvl="1">
              <a:lnSpc>
                <a:spcPts val="4604"/>
              </a:lnSpc>
              <a:buFont typeface="Arial"/>
              <a:buChar char="•"/>
            </a:pPr>
            <a:r>
              <a:rPr lang="en-US" sz="2708">
                <a:solidFill>
                  <a:srgbClr val="000000"/>
                </a:solidFill>
                <a:latin typeface="Canva Sans"/>
              </a:rPr>
              <a:t>Node.js and Express for server-side development, providing a scalable and robust backend infrastructure.</a:t>
            </a:r>
          </a:p>
          <a:p>
            <a:pPr marL="584752" indent="-292376" lvl="1">
              <a:lnSpc>
                <a:spcPts val="4604"/>
              </a:lnSpc>
              <a:buFont typeface="Arial"/>
              <a:buChar char="•"/>
            </a:pPr>
            <a:r>
              <a:rPr lang="en-US" sz="2708">
                <a:solidFill>
                  <a:srgbClr val="000000"/>
                </a:solidFill>
                <a:latin typeface="Canva Sans"/>
              </a:rPr>
              <a:t>MongoDB for database management, allowing for efficient and flexible data storage and retrieval.</a:t>
            </a:r>
          </a:p>
          <a:p>
            <a:pPr>
              <a:lnSpc>
                <a:spcPts val="3651"/>
              </a:lnSpc>
              <a:spcBef>
                <a:spcPct val="0"/>
              </a:spcBef>
            </a:pPr>
          </a:p>
        </p:txBody>
      </p:sp>
      <p:sp>
        <p:nvSpPr>
          <p:cNvPr name="TextBox 4" id="4"/>
          <p:cNvSpPr txBox="true"/>
          <p:nvPr/>
        </p:nvSpPr>
        <p:spPr>
          <a:xfrm rot="0">
            <a:off x="406102" y="1261343"/>
            <a:ext cx="8234561" cy="828040"/>
          </a:xfrm>
          <a:prstGeom prst="rect">
            <a:avLst/>
          </a:prstGeom>
        </p:spPr>
        <p:txBody>
          <a:bodyPr anchor="t" rtlCol="false" tIns="0" lIns="0" bIns="0" rIns="0">
            <a:spAutoFit/>
          </a:bodyPr>
          <a:lstStyle/>
          <a:p>
            <a:pPr algn="ctr">
              <a:lnSpc>
                <a:spcPts val="6860"/>
              </a:lnSpc>
            </a:pPr>
            <a:r>
              <a:rPr lang="en-US" sz="4900">
                <a:solidFill>
                  <a:srgbClr val="000000"/>
                </a:solidFill>
                <a:latin typeface="Canva Sans Bold"/>
              </a:rPr>
              <a:t>Technology Behind Quecto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0040" y="378301"/>
            <a:ext cx="7380051" cy="9313965"/>
          </a:xfrm>
          <a:custGeom>
            <a:avLst/>
            <a:gdLst/>
            <a:ahLst/>
            <a:cxnLst/>
            <a:rect r="r" b="b" t="t" l="l"/>
            <a:pathLst>
              <a:path h="9313965" w="7380051">
                <a:moveTo>
                  <a:pt x="0" y="0"/>
                </a:moveTo>
                <a:lnTo>
                  <a:pt x="7380051" y="0"/>
                </a:lnTo>
                <a:lnTo>
                  <a:pt x="7380051" y="9313965"/>
                </a:lnTo>
                <a:lnTo>
                  <a:pt x="0" y="9313965"/>
                </a:lnTo>
                <a:lnTo>
                  <a:pt x="0" y="0"/>
                </a:lnTo>
                <a:close/>
              </a:path>
            </a:pathLst>
          </a:custGeom>
          <a:blipFill>
            <a:blip r:embed="rId2"/>
            <a:stretch>
              <a:fillRect l="-17131" t="0" r="-17131" b="-6385"/>
            </a:stretch>
          </a:blipFill>
        </p:spPr>
      </p:sp>
      <p:sp>
        <p:nvSpPr>
          <p:cNvPr name="TextBox 3" id="3"/>
          <p:cNvSpPr txBox="true"/>
          <p:nvPr/>
        </p:nvSpPr>
        <p:spPr>
          <a:xfrm rot="0">
            <a:off x="8635513" y="981075"/>
            <a:ext cx="9227616" cy="8599658"/>
          </a:xfrm>
          <a:prstGeom prst="rect">
            <a:avLst/>
          </a:prstGeom>
        </p:spPr>
        <p:txBody>
          <a:bodyPr anchor="t" rtlCol="false" tIns="0" lIns="0" bIns="0" rIns="0">
            <a:spAutoFit/>
          </a:bodyPr>
          <a:lstStyle/>
          <a:p>
            <a:pPr algn="ctr">
              <a:lnSpc>
                <a:spcPts val="3683"/>
              </a:lnSpc>
              <a:spcBef>
                <a:spcPct val="0"/>
              </a:spcBef>
            </a:pPr>
          </a:p>
          <a:p>
            <a:pPr>
              <a:lnSpc>
                <a:spcPts val="3975"/>
              </a:lnSpc>
              <a:spcBef>
                <a:spcPct val="0"/>
              </a:spcBef>
            </a:pPr>
            <a:r>
              <a:rPr lang="en-US" sz="2839">
                <a:solidFill>
                  <a:srgbClr val="000000"/>
                </a:solidFill>
                <a:latin typeface="Canva Sans Bold"/>
              </a:rPr>
              <a:t>Convenience and Time-Saving:</a:t>
            </a:r>
          </a:p>
          <a:p>
            <a:pPr>
              <a:lnSpc>
                <a:spcPts val="3823"/>
              </a:lnSpc>
              <a:spcBef>
                <a:spcPct val="0"/>
              </a:spcBef>
            </a:pPr>
            <a:r>
              <a:rPr lang="en-US" sz="2730">
                <a:solidFill>
                  <a:srgbClr val="000000"/>
                </a:solidFill>
                <a:latin typeface="Canva Sans"/>
              </a:rPr>
              <a:t>Customers can easily browse and purchase products from local shops through the Quecto mobile app, saving them time and making their shopping experience more convenient.</a:t>
            </a:r>
          </a:p>
          <a:p>
            <a:pPr>
              <a:lnSpc>
                <a:spcPts val="3683"/>
              </a:lnSpc>
              <a:spcBef>
                <a:spcPct val="0"/>
              </a:spcBef>
            </a:pPr>
          </a:p>
          <a:p>
            <a:pPr>
              <a:lnSpc>
                <a:spcPts val="3683"/>
              </a:lnSpc>
              <a:spcBef>
                <a:spcPct val="0"/>
              </a:spcBef>
            </a:pPr>
            <a:r>
              <a:rPr lang="en-US" sz="2630">
                <a:solidFill>
                  <a:srgbClr val="000000"/>
                </a:solidFill>
                <a:latin typeface="Canva Sans Bold"/>
              </a:rPr>
              <a:t>Access to Unique Products</a:t>
            </a:r>
          </a:p>
          <a:p>
            <a:pPr>
              <a:lnSpc>
                <a:spcPts val="3823"/>
              </a:lnSpc>
              <a:spcBef>
                <a:spcPct val="0"/>
              </a:spcBef>
            </a:pPr>
            <a:r>
              <a:rPr lang="en-US" sz="2730">
                <a:solidFill>
                  <a:srgbClr val="000000"/>
                </a:solidFill>
                <a:latin typeface="Canva Sans"/>
              </a:rPr>
              <a:t>Quecto's platform allows customers to discover and purchase unique products from local shops that they may not have been able to find otherwise, providing them with a more diverse shopping experience.</a:t>
            </a:r>
          </a:p>
          <a:p>
            <a:pPr>
              <a:lnSpc>
                <a:spcPts val="4103"/>
              </a:lnSpc>
              <a:spcBef>
                <a:spcPct val="0"/>
              </a:spcBef>
            </a:pPr>
          </a:p>
          <a:p>
            <a:pPr>
              <a:lnSpc>
                <a:spcPts val="3829"/>
              </a:lnSpc>
              <a:spcBef>
                <a:spcPct val="0"/>
              </a:spcBef>
            </a:pPr>
            <a:r>
              <a:rPr lang="en-US" sz="2735">
                <a:solidFill>
                  <a:srgbClr val="000000"/>
                </a:solidFill>
                <a:latin typeface="Canva Sans Bold"/>
              </a:rPr>
              <a:t>Supporting Local Businesses</a:t>
            </a:r>
          </a:p>
          <a:p>
            <a:pPr algn="just">
              <a:lnSpc>
                <a:spcPts val="3823"/>
              </a:lnSpc>
              <a:spcBef>
                <a:spcPct val="0"/>
              </a:spcBef>
            </a:pPr>
            <a:r>
              <a:rPr lang="en-US" sz="2730">
                <a:solidFill>
                  <a:srgbClr val="000000"/>
                </a:solidFill>
                <a:latin typeface="Canva Sans"/>
              </a:rPr>
              <a:t>By using Quecto's platform, customers are directly supporting local businesses in their community. This helps to strengthen the local economy and promote sustainable growth.</a:t>
            </a:r>
          </a:p>
        </p:txBody>
      </p:sp>
      <p:sp>
        <p:nvSpPr>
          <p:cNvPr name="TextBox 4" id="4"/>
          <p:cNvSpPr txBox="true"/>
          <p:nvPr/>
        </p:nvSpPr>
        <p:spPr>
          <a:xfrm rot="0">
            <a:off x="8635513" y="292576"/>
            <a:ext cx="5103713" cy="755015"/>
          </a:xfrm>
          <a:prstGeom prst="rect">
            <a:avLst/>
          </a:prstGeom>
        </p:spPr>
        <p:txBody>
          <a:bodyPr anchor="t" rtlCol="false" tIns="0" lIns="0" bIns="0" rIns="0">
            <a:spAutoFit/>
          </a:bodyPr>
          <a:lstStyle/>
          <a:p>
            <a:pPr algn="ctr">
              <a:lnSpc>
                <a:spcPts val="6160"/>
              </a:lnSpc>
            </a:pPr>
            <a:r>
              <a:rPr lang="en-US" sz="4400">
                <a:solidFill>
                  <a:srgbClr val="000000"/>
                </a:solidFill>
                <a:latin typeface="Canva Sans Bold"/>
              </a:rPr>
              <a:t>Customer Benefits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613667"/>
            <a:ext cx="7991635" cy="5671831"/>
          </a:xfrm>
          <a:custGeom>
            <a:avLst/>
            <a:gdLst/>
            <a:ahLst/>
            <a:cxnLst/>
            <a:rect r="r" b="b" t="t" l="l"/>
            <a:pathLst>
              <a:path h="5671831" w="7991635">
                <a:moveTo>
                  <a:pt x="0" y="0"/>
                </a:moveTo>
                <a:lnTo>
                  <a:pt x="7991635" y="0"/>
                </a:lnTo>
                <a:lnTo>
                  <a:pt x="7991635" y="5671831"/>
                </a:lnTo>
                <a:lnTo>
                  <a:pt x="0" y="5671831"/>
                </a:lnTo>
                <a:lnTo>
                  <a:pt x="0" y="0"/>
                </a:lnTo>
                <a:close/>
              </a:path>
            </a:pathLst>
          </a:custGeom>
          <a:blipFill>
            <a:blip r:embed="rId2"/>
            <a:stretch>
              <a:fillRect l="0" t="-20450" r="0" b="-20450"/>
            </a:stretch>
          </a:blipFill>
        </p:spPr>
      </p:sp>
      <p:sp>
        <p:nvSpPr>
          <p:cNvPr name="Freeform 3" id="3"/>
          <p:cNvSpPr/>
          <p:nvPr/>
        </p:nvSpPr>
        <p:spPr>
          <a:xfrm flipH="false" flipV="false" rot="0">
            <a:off x="9550934" y="1613667"/>
            <a:ext cx="8083436" cy="5671831"/>
          </a:xfrm>
          <a:custGeom>
            <a:avLst/>
            <a:gdLst/>
            <a:ahLst/>
            <a:cxnLst/>
            <a:rect r="r" b="b" t="t" l="l"/>
            <a:pathLst>
              <a:path h="5671831" w="8083436">
                <a:moveTo>
                  <a:pt x="0" y="0"/>
                </a:moveTo>
                <a:lnTo>
                  <a:pt x="8083436" y="0"/>
                </a:lnTo>
                <a:lnTo>
                  <a:pt x="8083436" y="5671831"/>
                </a:lnTo>
                <a:lnTo>
                  <a:pt x="0" y="5671831"/>
                </a:lnTo>
                <a:lnTo>
                  <a:pt x="0" y="0"/>
                </a:lnTo>
                <a:close/>
              </a:path>
            </a:pathLst>
          </a:custGeom>
          <a:blipFill>
            <a:blip r:embed="rId3"/>
            <a:stretch>
              <a:fillRect l="0" t="-10172" r="0" b="-32346"/>
            </a:stretch>
          </a:blipFill>
        </p:spPr>
      </p:sp>
      <p:sp>
        <p:nvSpPr>
          <p:cNvPr name="TextBox 4" id="4"/>
          <p:cNvSpPr txBox="true"/>
          <p:nvPr/>
        </p:nvSpPr>
        <p:spPr>
          <a:xfrm rot="0">
            <a:off x="1028700" y="596202"/>
            <a:ext cx="5018234" cy="779272"/>
          </a:xfrm>
          <a:prstGeom prst="rect">
            <a:avLst/>
          </a:prstGeom>
        </p:spPr>
        <p:txBody>
          <a:bodyPr anchor="t" rtlCol="false" tIns="0" lIns="0" bIns="0" rIns="0">
            <a:spAutoFit/>
          </a:bodyPr>
          <a:lstStyle/>
          <a:p>
            <a:pPr algn="ctr">
              <a:lnSpc>
                <a:spcPts val="6397"/>
              </a:lnSpc>
              <a:spcBef>
                <a:spcPct val="0"/>
              </a:spcBef>
            </a:pPr>
            <a:r>
              <a:rPr lang="en-US" sz="4569">
                <a:solidFill>
                  <a:srgbClr val="000000"/>
                </a:solidFill>
                <a:latin typeface="Canva Sans Bold"/>
              </a:rPr>
              <a:t>Business Benefits</a:t>
            </a:r>
          </a:p>
        </p:txBody>
      </p:sp>
      <p:sp>
        <p:nvSpPr>
          <p:cNvPr name="TextBox 5" id="5"/>
          <p:cNvSpPr txBox="true"/>
          <p:nvPr/>
        </p:nvSpPr>
        <p:spPr>
          <a:xfrm rot="0">
            <a:off x="1028700" y="7602812"/>
            <a:ext cx="8115300" cy="2091283"/>
          </a:xfrm>
          <a:prstGeom prst="rect">
            <a:avLst/>
          </a:prstGeom>
        </p:spPr>
        <p:txBody>
          <a:bodyPr anchor="t" rtlCol="false" tIns="0" lIns="0" bIns="0" rIns="0">
            <a:spAutoFit/>
          </a:bodyPr>
          <a:lstStyle/>
          <a:p>
            <a:pPr>
              <a:lnSpc>
                <a:spcPts val="4544"/>
              </a:lnSpc>
            </a:pPr>
            <a:r>
              <a:rPr lang="en-US" sz="2970">
                <a:solidFill>
                  <a:srgbClr val="000000"/>
                </a:solidFill>
                <a:latin typeface="Canva Sans Bold"/>
              </a:rPr>
              <a:t>Increased Visibility</a:t>
            </a:r>
          </a:p>
          <a:p>
            <a:pPr>
              <a:lnSpc>
                <a:spcPts val="4085"/>
              </a:lnSpc>
            </a:pPr>
            <a:r>
              <a:rPr lang="en-US" sz="2670">
                <a:solidFill>
                  <a:srgbClr val="000000"/>
                </a:solidFill>
                <a:latin typeface="Canva Sans"/>
              </a:rPr>
              <a:t>By joining Quecto's platform, businesses gain increased visibility and exposure to potential customers in their local community</a:t>
            </a:r>
          </a:p>
        </p:txBody>
      </p:sp>
      <p:sp>
        <p:nvSpPr>
          <p:cNvPr name="TextBox 6" id="6"/>
          <p:cNvSpPr txBox="true"/>
          <p:nvPr/>
        </p:nvSpPr>
        <p:spPr>
          <a:xfrm rot="0">
            <a:off x="9550934" y="7593287"/>
            <a:ext cx="8467745" cy="1958915"/>
          </a:xfrm>
          <a:prstGeom prst="rect">
            <a:avLst/>
          </a:prstGeom>
        </p:spPr>
        <p:txBody>
          <a:bodyPr anchor="t" rtlCol="false" tIns="0" lIns="0" bIns="0" rIns="0">
            <a:spAutoFit/>
          </a:bodyPr>
          <a:lstStyle/>
          <a:p>
            <a:pPr>
              <a:lnSpc>
                <a:spcPts val="4974"/>
              </a:lnSpc>
            </a:pPr>
            <a:r>
              <a:rPr lang="en-US" sz="3251">
                <a:solidFill>
                  <a:srgbClr val="000000"/>
                </a:solidFill>
                <a:latin typeface="Canva Sans Bold"/>
              </a:rPr>
              <a:t>Streamlined Operations</a:t>
            </a:r>
          </a:p>
          <a:p>
            <a:pPr>
              <a:lnSpc>
                <a:spcPts val="3576"/>
              </a:lnSpc>
            </a:pPr>
            <a:r>
              <a:rPr lang="en-US" sz="2337">
                <a:solidFill>
                  <a:srgbClr val="000000"/>
                </a:solidFill>
                <a:latin typeface="Canva Sans"/>
              </a:rPr>
              <a:t>The Quecto app allows businesses to easily manage their inventory, orders, and customer interactions all in one place, streamlining their operations and saving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DAF1MyRUJWM</dc:identifier>
  <dcterms:modified xsi:type="dcterms:W3CDTF">2011-08-01T06:04:30Z</dcterms:modified>
  <cp:revision>1</cp:revision>
  <dc:title>Quecto: Revolutionizing Local Commerce</dc:title>
</cp:coreProperties>
</file>